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4EA"/>
          </a:solidFill>
        </a:fill>
      </a:tcStyle>
    </a:wholeTbl>
    <a:band2H>
      <a:tcTxStyle/>
      <a:tcStyle>
        <a:tcBdr/>
        <a:fill>
          <a:solidFill>
            <a:srgbClr val="E6EBF5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532784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Фигура"/>
          <p:cNvSpPr/>
          <p:nvPr/>
        </p:nvSpPr>
        <p:spPr>
          <a:xfrm>
            <a:off x="-9525" y="-7938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Фигура"/>
          <p:cNvSpPr/>
          <p:nvPr/>
        </p:nvSpPr>
        <p:spPr>
          <a:xfrm>
            <a:off x="4381500" y="-7938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7" name="Сгруппировать"/>
          <p:cNvGrpSpPr/>
          <p:nvPr/>
        </p:nvGrpSpPr>
        <p:grpSpPr>
          <a:xfrm>
            <a:off x="-6097" y="-24384"/>
            <a:ext cx="9156193" cy="1048513"/>
            <a:chOff x="0" y="0"/>
            <a:chExt cx="9156191" cy="1048511"/>
          </a:xfrm>
        </p:grpSpPr>
        <p:pic>
          <p:nvPicPr>
            <p:cNvPr id="25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137904" cy="10485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.png" descr="imag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3151"/>
              <a:ext cx="9156192" cy="908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DBF5F9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935162"/>
            <a:ext cx="8229600" cy="4389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Фигура"/>
          <p:cNvSpPr/>
          <p:nvPr/>
        </p:nvSpPr>
        <p:spPr>
          <a:xfrm>
            <a:off x="-9525" y="-7938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" name="Фигура"/>
          <p:cNvSpPr/>
          <p:nvPr/>
        </p:nvSpPr>
        <p:spPr>
          <a:xfrm>
            <a:off x="4381500" y="-7938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1" name="Сгруппировать"/>
          <p:cNvGrpSpPr/>
          <p:nvPr/>
        </p:nvGrpSpPr>
        <p:grpSpPr>
          <a:xfrm>
            <a:off x="-6097" y="-24384"/>
            <a:ext cx="9156193" cy="1048513"/>
            <a:chOff x="0" y="0"/>
            <a:chExt cx="9156191" cy="1048511"/>
          </a:xfrm>
        </p:grpSpPr>
        <p:pic>
          <p:nvPicPr>
            <p:cNvPr id="39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137904" cy="10485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" name="image.png" descr="imag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3151"/>
              <a:ext cx="9156192" cy="908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DBF5F9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935162"/>
            <a:ext cx="8229600" cy="4389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Фигура"/>
          <p:cNvSpPr/>
          <p:nvPr/>
        </p:nvSpPr>
        <p:spPr>
          <a:xfrm rot="420000" flipV="1">
            <a:off x="3165475" y="1108075"/>
            <a:ext cx="5257800" cy="4114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984" y="0"/>
                </a:lnTo>
                <a:lnTo>
                  <a:pt x="21600" y="788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</a:ln>
          <a:effectLst>
            <a:outerShdw blurRad="63500" dist="38499" dir="7500040" rotWithShape="0">
              <a:srgbClr val="000000">
                <a:alpha val="2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Треугольник"/>
          <p:cNvSpPr/>
          <p:nvPr/>
        </p:nvSpPr>
        <p:spPr>
          <a:xfrm rot="420000" flipV="1">
            <a:off x="8004175" y="5359400"/>
            <a:ext cx="155575" cy="1555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bevel/>
          </a:ln>
          <a:effectLst>
            <a:outerShdw blurRad="63500" dist="6350" dir="12899787" rotWithShape="0">
              <a:srgbClr val="000000">
                <a:alpha val="46998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" name="Фигура"/>
          <p:cNvSpPr/>
          <p:nvPr/>
        </p:nvSpPr>
        <p:spPr>
          <a:xfrm flipV="1">
            <a:off x="-9525" y="5816600"/>
            <a:ext cx="9163050" cy="1041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" name="Фигура"/>
          <p:cNvSpPr/>
          <p:nvPr/>
        </p:nvSpPr>
        <p:spPr>
          <a:xfrm flipV="1">
            <a:off x="4381500" y="6250788"/>
            <a:ext cx="4762500" cy="607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935162"/>
            <a:ext cx="8229600" cy="43894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Фигура"/>
          <p:cNvSpPr/>
          <p:nvPr/>
        </p:nvSpPr>
        <p:spPr>
          <a:xfrm>
            <a:off x="-9525" y="-7938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Фигура"/>
          <p:cNvSpPr/>
          <p:nvPr/>
        </p:nvSpPr>
        <p:spPr>
          <a:xfrm>
            <a:off x="4381500" y="-7938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6" name="Сгруппировать"/>
          <p:cNvGrpSpPr/>
          <p:nvPr/>
        </p:nvGrpSpPr>
        <p:grpSpPr>
          <a:xfrm>
            <a:off x="-6097" y="-24384"/>
            <a:ext cx="9156193" cy="1048513"/>
            <a:chOff x="0" y="0"/>
            <a:chExt cx="9156191" cy="1048511"/>
          </a:xfrm>
        </p:grpSpPr>
        <p:pic>
          <p:nvPicPr>
            <p:cNvPr id="4" name="image.png" descr="imag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9137904" cy="10485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image.png" descr="image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73151"/>
              <a:ext cx="9156192" cy="908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/>
          <a:lstStyle/>
          <a:p>
            <a:r>
              <a:t>Текст заголовка</a:t>
            </a:r>
          </a:p>
        </p:txBody>
      </p:sp>
      <p:sp>
        <p:nvSpPr>
          <p:cNvPr id="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73050" marR="0" indent="-2730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95000"/>
        <a:buFontTx/>
        <a:buChar char="●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1pPr>
      <a:lvl2pPr marL="660267" marR="0" indent="-26656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85000"/>
        <a:buFontTx/>
        <a:buChar char="●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2pPr>
      <a:lvl3pPr marL="972986" marR="0" indent="-30464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70000"/>
        <a:buFontTx/>
        <a:buChar char="●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3pPr>
      <a:lvl4pPr marL="1250314" marR="0" indent="-272414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Tx/>
        <a:buChar char="●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4pPr>
      <a:lvl5pPr marL="15552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Tx/>
        <a:buChar char="●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5pPr>
      <a:lvl6pPr marL="20124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6pPr>
      <a:lvl7pPr marL="24696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7pPr>
      <a:lvl8pPr marL="29268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8pPr>
      <a:lvl9pPr marL="33840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"/>
        <a:tabLst/>
        <a:defRPr sz="2600" b="0" i="0" u="none" strike="noStrike" cap="none" spc="0" baseline="0"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6562" y="950912"/>
            <a:ext cx="6084888" cy="2620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9437" y="-133350"/>
            <a:ext cx="7504113" cy="968375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Чтобы повысить защитные силы организма врачи советуют:"/>
          <p:cNvSpPr txBox="1"/>
          <p:nvPr/>
        </p:nvSpPr>
        <p:spPr>
          <a:xfrm>
            <a:off x="296545" y="830262"/>
            <a:ext cx="8773160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Чтобы повысить защитные силы организма врачи советуют</a:t>
            </a:r>
            <a:r>
              <a:rPr b="0"/>
              <a:t>:</a:t>
            </a:r>
          </a:p>
        </p:txBody>
      </p:sp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00113" y="1193800"/>
            <a:ext cx="3600451" cy="4537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16100" y="1536700"/>
            <a:ext cx="6748463" cy="4503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86000" y="2243137"/>
            <a:ext cx="5784850" cy="3455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563" y="-171450"/>
            <a:ext cx="9504363" cy="193357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Растения , содержащие  аллицин, который блокирует…"/>
          <p:cNvSpPr txBox="1"/>
          <p:nvPr/>
        </p:nvSpPr>
        <p:spPr>
          <a:xfrm>
            <a:off x="296545" y="1754187"/>
            <a:ext cx="8427085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Растения , содержащие  аллицин, который блокирует </a:t>
            </a:r>
          </a:p>
          <a:p>
            <a:pPr>
              <a:defRPr b="1"/>
            </a:pPr>
            <a:r>
              <a:t>особые ферменты, способствующие распространению вирусов в </a:t>
            </a:r>
          </a:p>
          <a:p>
            <a:pPr>
              <a:defRPr b="1"/>
            </a:pPr>
            <a:r>
              <a:t>организме.</a:t>
            </a:r>
          </a:p>
        </p:txBody>
      </p:sp>
      <p:pic>
        <p:nvPicPr>
          <p:cNvPr id="14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00787" y="2770187"/>
            <a:ext cx="1917701" cy="1289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8000" y="2954337"/>
            <a:ext cx="1905000" cy="14287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92500" y="2601912"/>
            <a:ext cx="1463675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602412" y="4437062"/>
            <a:ext cx="1905001" cy="14287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714750" y="4581525"/>
            <a:ext cx="1590675" cy="1428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98462" y="4724400"/>
            <a:ext cx="1962151" cy="142875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Лук и чеснок"/>
          <p:cNvSpPr txBox="1"/>
          <p:nvPr/>
        </p:nvSpPr>
        <p:spPr>
          <a:xfrm>
            <a:off x="517207" y="4198937"/>
            <a:ext cx="148400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Лук и чеснок</a:t>
            </a:r>
          </a:p>
        </p:txBody>
      </p:sp>
      <p:sp>
        <p:nvSpPr>
          <p:cNvPr id="153" name="герань"/>
          <p:cNvSpPr txBox="1"/>
          <p:nvPr/>
        </p:nvSpPr>
        <p:spPr>
          <a:xfrm>
            <a:off x="4460557" y="4059237"/>
            <a:ext cx="1002349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герань</a:t>
            </a:r>
          </a:p>
        </p:txBody>
      </p:sp>
      <p:sp>
        <p:nvSpPr>
          <p:cNvPr id="154" name="цитрусовые"/>
          <p:cNvSpPr txBox="1"/>
          <p:nvPr/>
        </p:nvSpPr>
        <p:spPr>
          <a:xfrm>
            <a:off x="6849744" y="4059237"/>
            <a:ext cx="1708786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цитрусовые</a:t>
            </a:r>
          </a:p>
        </p:txBody>
      </p:sp>
      <p:sp>
        <p:nvSpPr>
          <p:cNvPr id="155" name="клюква"/>
          <p:cNvSpPr txBox="1"/>
          <p:nvPr/>
        </p:nvSpPr>
        <p:spPr>
          <a:xfrm>
            <a:off x="553719" y="6010275"/>
            <a:ext cx="1235712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клюква</a:t>
            </a:r>
          </a:p>
        </p:txBody>
      </p:sp>
      <p:sp>
        <p:nvSpPr>
          <p:cNvPr id="156" name="бегония"/>
          <p:cNvSpPr txBox="1"/>
          <p:nvPr/>
        </p:nvSpPr>
        <p:spPr>
          <a:xfrm>
            <a:off x="4004945" y="5986462"/>
            <a:ext cx="1780223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бегония</a:t>
            </a:r>
          </a:p>
        </p:txBody>
      </p:sp>
      <p:sp>
        <p:nvSpPr>
          <p:cNvPr id="157" name="мирт"/>
          <p:cNvSpPr txBox="1"/>
          <p:nvPr/>
        </p:nvSpPr>
        <p:spPr>
          <a:xfrm>
            <a:off x="6814820" y="5888037"/>
            <a:ext cx="2246948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мирт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3" animBg="1" advAuto="0"/>
      <p:bldP spid="147" grpId="1" animBg="1" advAuto="0"/>
      <p:bldP spid="148" grpId="2" animBg="1" advAuto="0"/>
      <p:bldP spid="149" grpId="6" animBg="1" advAuto="0"/>
      <p:bldP spid="150" grpId="5" animBg="1" advAuto="0"/>
      <p:bldP spid="151" grpId="4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" y="-73025"/>
            <a:ext cx="8832850" cy="2451100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психическим расстройствам ребенка;…"/>
          <p:cNvSpPr txBox="1"/>
          <p:nvPr/>
        </p:nvSpPr>
        <p:spPr>
          <a:xfrm>
            <a:off x="3249295" y="2373312"/>
            <a:ext cx="5021898" cy="372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Char char="❖"/>
              <a:defRPr sz="2000" b="1"/>
            </a:pPr>
            <a:r>
              <a:t>психическим расстройствам ребенка;</a:t>
            </a:r>
          </a:p>
          <a:p>
            <a:pPr marL="285750" indent="-285750">
              <a:buSzPct val="100000"/>
              <a:buChar char="❖"/>
              <a:defRPr sz="2000"/>
            </a:pPr>
            <a:endParaRPr/>
          </a:p>
          <a:p>
            <a:pPr marL="285750" indent="-285750">
              <a:buSzPct val="100000"/>
              <a:buChar char="❖"/>
              <a:defRPr sz="2000" b="1"/>
            </a:pPr>
            <a:r>
              <a:t>неврозам;</a:t>
            </a:r>
          </a:p>
          <a:p>
            <a:pPr marL="285750" indent="-285750">
              <a:buSzPct val="100000"/>
              <a:buChar char="❖"/>
              <a:defRPr sz="2000"/>
            </a:pPr>
            <a:endParaRPr/>
          </a:p>
          <a:p>
            <a:pPr marL="285750" indent="-285750">
              <a:buSzPct val="100000"/>
              <a:buChar char="❖"/>
              <a:defRPr sz="2000" b="1"/>
            </a:pPr>
            <a:r>
              <a:t>бронхо-легочным  заболеваниям</a:t>
            </a:r>
            <a:r>
              <a:rPr b="0"/>
              <a:t>;</a:t>
            </a:r>
          </a:p>
          <a:p>
            <a:pPr marL="285750" indent="-285750">
              <a:buSzPct val="100000"/>
              <a:buChar char="❖"/>
              <a:defRPr sz="2000"/>
            </a:pPr>
            <a:endParaRPr b="0"/>
          </a:p>
          <a:p>
            <a:pPr marL="285750" indent="-285750">
              <a:buSzPct val="100000"/>
              <a:buChar char="❖"/>
              <a:defRPr sz="2000" b="1"/>
            </a:pPr>
            <a:r>
              <a:t>сердечно-сосудистым заболеваниям</a:t>
            </a:r>
            <a:r>
              <a:rPr b="0"/>
              <a:t>;</a:t>
            </a:r>
          </a:p>
          <a:p>
            <a:pPr marL="285750" indent="-285750">
              <a:buSzPct val="100000"/>
              <a:buChar char="❖"/>
              <a:defRPr sz="2000"/>
            </a:pPr>
            <a:endParaRPr b="0"/>
          </a:p>
          <a:p>
            <a:pPr marL="285750" indent="-285750">
              <a:buSzPct val="100000"/>
              <a:buChar char="❖"/>
              <a:defRPr sz="2000" b="1"/>
            </a:pPr>
            <a:r>
              <a:t>нарушения сна.</a:t>
            </a:r>
          </a:p>
        </p:txBody>
      </p:sp>
      <p:pic>
        <p:nvPicPr>
          <p:cNvPr id="161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750" y="2638425"/>
            <a:ext cx="2387600" cy="2878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Картотека"/>
          <p:cNvSpPr txBox="1">
            <a:spLocks noGrp="1"/>
          </p:cNvSpPr>
          <p:nvPr>
            <p:ph type="title" idx="4294967295"/>
          </p:nvPr>
        </p:nvSpPr>
        <p:spPr>
          <a:xfrm>
            <a:off x="457200" y="704849"/>
            <a:ext cx="8229600" cy="114300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latin typeface="Monotype Corsiva"/>
                <a:ea typeface="Monotype Corsiva"/>
                <a:cs typeface="Monotype Corsiva"/>
                <a:sym typeface="Monotype Corsiva"/>
              </a:defRPr>
            </a:lvl1pPr>
          </a:lstStyle>
          <a:p>
            <a:r>
              <a:t>Картотека</a:t>
            </a:r>
          </a:p>
        </p:txBody>
      </p:sp>
      <p:pic>
        <p:nvPicPr>
          <p:cNvPr id="164" name="C:\Users\МвидеоПК\Desktop\работа\Новая папка\фото для аттестации\Изображение 1112.jpg" descr="C:\Users\МвидеоПК\Desktop\работа\Новая папка\фото для аттестации\Изображение 11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312" y="2143125"/>
            <a:ext cx="3925888" cy="3824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C:\Users\МвидеоПК\Desktop\работа\Новая папка\фото для аттестации\Изображение 1113.jpg" descr="C:\Users\МвидеоПК\Desktop\работа\Новая папка\фото для аттестации\Изображение 111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57750" y="2143125"/>
            <a:ext cx="3857625" cy="3786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ередвижной журнал для родителей и педагогов"/>
          <p:cNvSpPr txBox="1">
            <a:spLocks noGrp="1"/>
          </p:cNvSpPr>
          <p:nvPr>
            <p:ph type="title" idx="4294967295"/>
          </p:nvPr>
        </p:nvSpPr>
        <p:spPr>
          <a:xfrm>
            <a:off x="500062" y="1000125"/>
            <a:ext cx="8229601" cy="114300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94944">
              <a:defRPr sz="3420">
                <a:latin typeface="Monotype Corsiva"/>
                <a:ea typeface="Monotype Corsiva"/>
                <a:cs typeface="Monotype Corsiva"/>
                <a:sym typeface="Monotype Corsiva"/>
              </a:defRPr>
            </a:lvl1pPr>
          </a:lstStyle>
          <a:p>
            <a:r>
              <a:t>Передвижной журнал для родителей и педагогов</a:t>
            </a:r>
          </a:p>
        </p:txBody>
      </p:sp>
      <p:pic>
        <p:nvPicPr>
          <p:cNvPr id="168" name="C:\Users\МвидеоПК\Desktop\работа\Новая папка\фото для аттестации\Изображение 1111.jpg" descr="C:\Users\МвидеоПК\Desktop\работа\Новая папка\фото для аттестации\Изображение 11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3062" y="2214562"/>
            <a:ext cx="5853113" cy="4389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81075" y="1914525"/>
            <a:ext cx="7437438" cy="1249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0750" y="1841500"/>
            <a:ext cx="6948488" cy="3919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09850" y="341312"/>
            <a:ext cx="4516438" cy="1609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Компоненты ЗОЖ"/>
          <p:cNvSpPr txBox="1"/>
          <p:nvPr/>
        </p:nvSpPr>
        <p:spPr>
          <a:xfrm>
            <a:off x="2801939" y="2643187"/>
            <a:ext cx="3402009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>
                <a:solidFill>
                  <a:srgbClr val="FF0000"/>
                </a:solidFill>
                <a:latin typeface="Monotype Corsiva"/>
                <a:ea typeface="Monotype Corsiva"/>
                <a:cs typeface="Monotype Corsiva"/>
                <a:sym typeface="Monotype Corsiva"/>
              </a:defRPr>
            </a:lvl1pPr>
          </a:lstStyle>
          <a:p>
            <a:r>
              <a:t>Компоненты ЗОЖ</a:t>
            </a:r>
          </a:p>
        </p:txBody>
      </p:sp>
      <p:pic>
        <p:nvPicPr>
          <p:cNvPr id="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71812" y="500062"/>
            <a:ext cx="1184276" cy="995363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РЕЖИМ"/>
          <p:cNvSpPr txBox="1"/>
          <p:nvPr/>
        </p:nvSpPr>
        <p:spPr>
          <a:xfrm>
            <a:off x="3260407" y="1714500"/>
            <a:ext cx="1055599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РЕЖИМ</a:t>
            </a:r>
          </a:p>
        </p:txBody>
      </p:sp>
      <p:pic>
        <p:nvPicPr>
          <p:cNvPr id="7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72125" y="642937"/>
            <a:ext cx="1914525" cy="1428751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ПИТАНИЕ"/>
          <p:cNvSpPr txBox="1"/>
          <p:nvPr/>
        </p:nvSpPr>
        <p:spPr>
          <a:xfrm>
            <a:off x="5832157" y="2000250"/>
            <a:ext cx="1324606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ПИТАНИЕ</a:t>
            </a:r>
          </a:p>
        </p:txBody>
      </p:sp>
      <p:pic>
        <p:nvPicPr>
          <p:cNvPr id="7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86500" y="2214562"/>
            <a:ext cx="1844675" cy="1938338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ПРОГУЛКА"/>
          <p:cNvSpPr txBox="1"/>
          <p:nvPr/>
        </p:nvSpPr>
        <p:spPr>
          <a:xfrm>
            <a:off x="6475095" y="4071937"/>
            <a:ext cx="143120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ПРОГУЛКА</a:t>
            </a:r>
          </a:p>
        </p:txBody>
      </p:sp>
      <p:pic>
        <p:nvPicPr>
          <p:cNvPr id="7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0" y="1928812"/>
            <a:ext cx="1570038" cy="182880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ЗАКАЛИВАНИЕ"/>
          <p:cNvSpPr txBox="1"/>
          <p:nvPr/>
        </p:nvSpPr>
        <p:spPr>
          <a:xfrm>
            <a:off x="974407" y="3714750"/>
            <a:ext cx="1970892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ЗАКАЛИВАНИЕ</a:t>
            </a:r>
          </a:p>
        </p:txBody>
      </p:sp>
      <p:pic>
        <p:nvPicPr>
          <p:cNvPr id="80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57312" y="4000500"/>
            <a:ext cx="1731963" cy="1098550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БЛАГОПРИЯТНАЯ…"/>
          <p:cNvSpPr txBox="1"/>
          <p:nvPr/>
        </p:nvSpPr>
        <p:spPr>
          <a:xfrm>
            <a:off x="1045844" y="5000625"/>
            <a:ext cx="4480562" cy="100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БЛАГОПРИЯТНАЯ</a:t>
            </a:r>
          </a:p>
          <a:p>
            <a:pPr>
              <a:defRPr b="1"/>
            </a:pPr>
            <a:r>
              <a:t>ПСИХОЛОГИЧЕСКАЯ </a:t>
            </a:r>
          </a:p>
          <a:p>
            <a:pPr>
              <a:defRPr b="1"/>
            </a:pPr>
            <a:r>
              <a:t>ОБСТАНОВКА  В СЕМЬЕ</a:t>
            </a:r>
          </a:p>
        </p:txBody>
      </p:sp>
      <p:pic>
        <p:nvPicPr>
          <p:cNvPr id="82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786187" y="3714750"/>
            <a:ext cx="1828801" cy="1366838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ФИЗИЧЕСКИЕ…"/>
          <p:cNvSpPr txBox="1"/>
          <p:nvPr/>
        </p:nvSpPr>
        <p:spPr>
          <a:xfrm>
            <a:off x="3831907" y="5072062"/>
            <a:ext cx="209412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t>ФИЗИЧЕСКИЕ     </a:t>
            </a:r>
          </a:p>
          <a:p>
            <a:pPr>
              <a:defRPr b="1"/>
            </a:pPr>
            <a:r>
              <a:t>ЗАНЯТИЯ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787" y="-92075"/>
            <a:ext cx="7789863" cy="1103313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Режим –это оптимально сочетаемые периоды бодрствования и сна  детей в течении суток. Режим дисциплинирует детей и приучает их к определенному  ритму жизни."/>
          <p:cNvSpPr txBox="1"/>
          <p:nvPr/>
        </p:nvSpPr>
        <p:spPr>
          <a:xfrm>
            <a:off x="296545" y="765175"/>
            <a:ext cx="8241348" cy="100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FF0000"/>
                </a:solidFill>
              </a:defRPr>
            </a:pPr>
            <a:r>
              <a:t>Режим</a:t>
            </a:r>
            <a:r>
              <a:rPr b="0">
                <a:solidFill>
                  <a:srgbClr val="000000"/>
                </a:solidFill>
              </a:rPr>
              <a:t> –</a:t>
            </a:r>
            <a:r>
              <a:rPr>
                <a:solidFill>
                  <a:srgbClr val="000000"/>
                </a:solidFill>
              </a:rPr>
              <a:t>это оптимально сочетаемые периоды бодрствования и сна  детей в течении суток. Режим дисциплинирует детей и приучает их к определенному  ритму жизни.</a:t>
            </a:r>
          </a:p>
        </p:txBody>
      </p:sp>
      <p:grpSp>
        <p:nvGrpSpPr>
          <p:cNvPr id="89" name="Сгруппировать"/>
          <p:cNvGrpSpPr/>
          <p:nvPr/>
        </p:nvGrpSpPr>
        <p:grpSpPr>
          <a:xfrm>
            <a:off x="679450" y="3324225"/>
            <a:ext cx="1655763" cy="1239838"/>
            <a:chOff x="0" y="0"/>
            <a:chExt cx="1655762" cy="1239837"/>
          </a:xfrm>
        </p:grpSpPr>
        <p:sp>
          <p:nvSpPr>
            <p:cNvPr id="87" name="Овал"/>
            <p:cNvSpPr/>
            <p:nvPr/>
          </p:nvSpPr>
          <p:spPr>
            <a:xfrm>
              <a:off x="0" y="0"/>
              <a:ext cx="1655763" cy="12398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88" name="сон"/>
            <p:cNvSpPr txBox="1"/>
            <p:nvPr/>
          </p:nvSpPr>
          <p:spPr>
            <a:xfrm>
              <a:off x="288181" y="421798"/>
              <a:ext cx="1079400" cy="396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сон</a:t>
              </a:r>
            </a:p>
          </p:txBody>
        </p:sp>
      </p:grpSp>
      <p:grpSp>
        <p:nvGrpSpPr>
          <p:cNvPr id="92" name="Сгруппировать"/>
          <p:cNvGrpSpPr/>
          <p:nvPr/>
        </p:nvGrpSpPr>
        <p:grpSpPr>
          <a:xfrm>
            <a:off x="1747837" y="1851024"/>
            <a:ext cx="1473201" cy="1179514"/>
            <a:chOff x="0" y="0"/>
            <a:chExt cx="1473200" cy="1179512"/>
          </a:xfrm>
        </p:grpSpPr>
        <p:sp>
          <p:nvSpPr>
            <p:cNvPr id="90" name="Овал"/>
            <p:cNvSpPr/>
            <p:nvPr/>
          </p:nvSpPr>
          <p:spPr>
            <a:xfrm>
              <a:off x="-1" y="-1"/>
              <a:ext cx="1473202" cy="1179514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91" name="Пита-…"/>
            <p:cNvSpPr txBox="1"/>
            <p:nvPr/>
          </p:nvSpPr>
          <p:spPr>
            <a:xfrm>
              <a:off x="261448" y="239236"/>
              <a:ext cx="950304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/>
              </a:pPr>
              <a:r>
                <a:t>Пита-</a:t>
              </a:r>
            </a:p>
            <a:p>
              <a:pPr algn="ctr">
                <a:defRPr b="1"/>
              </a:pPr>
              <a:r>
                <a:t>ние</a:t>
              </a:r>
            </a:p>
          </p:txBody>
        </p:sp>
      </p:grpSp>
      <p:grpSp>
        <p:nvGrpSpPr>
          <p:cNvPr id="95" name="Сгруппировать"/>
          <p:cNvGrpSpPr/>
          <p:nvPr/>
        </p:nvGrpSpPr>
        <p:grpSpPr>
          <a:xfrm>
            <a:off x="6227762" y="1685925"/>
            <a:ext cx="1708151" cy="1373188"/>
            <a:chOff x="0" y="0"/>
            <a:chExt cx="1708150" cy="1373187"/>
          </a:xfrm>
        </p:grpSpPr>
        <p:sp>
          <p:nvSpPr>
            <p:cNvPr id="93" name="Овал"/>
            <p:cNvSpPr/>
            <p:nvPr/>
          </p:nvSpPr>
          <p:spPr>
            <a:xfrm>
              <a:off x="0" y="0"/>
              <a:ext cx="1708150" cy="137318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94" name="прогулка"/>
            <p:cNvSpPr txBox="1"/>
            <p:nvPr/>
          </p:nvSpPr>
          <p:spPr>
            <a:xfrm>
              <a:off x="295853" y="336073"/>
              <a:ext cx="1116444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прогулка</a:t>
              </a:r>
            </a:p>
          </p:txBody>
        </p:sp>
      </p:grpSp>
      <p:grpSp>
        <p:nvGrpSpPr>
          <p:cNvPr id="98" name="Сгруппировать"/>
          <p:cNvGrpSpPr/>
          <p:nvPr/>
        </p:nvGrpSpPr>
        <p:grpSpPr>
          <a:xfrm>
            <a:off x="1979612" y="5287962"/>
            <a:ext cx="1944688" cy="1417638"/>
            <a:chOff x="0" y="0"/>
            <a:chExt cx="1944687" cy="1417637"/>
          </a:xfrm>
        </p:grpSpPr>
        <p:sp>
          <p:nvSpPr>
            <p:cNvPr id="96" name="Овал"/>
            <p:cNvSpPr/>
            <p:nvPr/>
          </p:nvSpPr>
          <p:spPr>
            <a:xfrm>
              <a:off x="0" y="0"/>
              <a:ext cx="1944688" cy="14176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97" name="Двигательная активность"/>
            <p:cNvSpPr txBox="1"/>
            <p:nvPr/>
          </p:nvSpPr>
          <p:spPr>
            <a:xfrm>
              <a:off x="330490" y="53498"/>
              <a:ext cx="1283707" cy="1310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Двигательная активность</a:t>
              </a:r>
            </a:p>
          </p:txBody>
        </p:sp>
      </p:grpSp>
      <p:grpSp>
        <p:nvGrpSpPr>
          <p:cNvPr id="101" name="Сгруппировать"/>
          <p:cNvGrpSpPr/>
          <p:nvPr/>
        </p:nvGrpSpPr>
        <p:grpSpPr>
          <a:xfrm>
            <a:off x="5508625" y="5262562"/>
            <a:ext cx="1727200" cy="1419226"/>
            <a:chOff x="0" y="0"/>
            <a:chExt cx="1727200" cy="1419225"/>
          </a:xfrm>
        </p:grpSpPr>
        <p:sp>
          <p:nvSpPr>
            <p:cNvPr id="99" name="Овал"/>
            <p:cNvSpPr/>
            <p:nvPr/>
          </p:nvSpPr>
          <p:spPr>
            <a:xfrm>
              <a:off x="0" y="0"/>
              <a:ext cx="1727200" cy="1419225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00" name="Отдых…"/>
            <p:cNvSpPr txBox="1"/>
            <p:nvPr/>
          </p:nvSpPr>
          <p:spPr>
            <a:xfrm>
              <a:off x="298642" y="359092"/>
              <a:ext cx="1129916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/>
              </a:pPr>
              <a:r>
                <a:t>Отдых</a:t>
              </a:r>
            </a:p>
            <a:p>
              <a:pPr algn="ctr">
                <a:defRPr b="1"/>
              </a:pPr>
              <a:r>
                <a:t>(игра)</a:t>
              </a:r>
            </a:p>
          </p:txBody>
        </p:sp>
      </p:grpSp>
      <p:grpSp>
        <p:nvGrpSpPr>
          <p:cNvPr id="104" name="Сгруппировать"/>
          <p:cNvGrpSpPr/>
          <p:nvPr/>
        </p:nvGrpSpPr>
        <p:grpSpPr>
          <a:xfrm>
            <a:off x="7007225" y="3513137"/>
            <a:ext cx="1857375" cy="1374776"/>
            <a:chOff x="0" y="0"/>
            <a:chExt cx="1857375" cy="1374775"/>
          </a:xfrm>
        </p:grpSpPr>
        <p:sp>
          <p:nvSpPr>
            <p:cNvPr id="102" name="Овал"/>
            <p:cNvSpPr/>
            <p:nvPr/>
          </p:nvSpPr>
          <p:spPr>
            <a:xfrm>
              <a:off x="0" y="0"/>
              <a:ext cx="1857375" cy="1374775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8376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03" name="Деятель…"/>
            <p:cNvSpPr txBox="1"/>
            <p:nvPr/>
          </p:nvSpPr>
          <p:spPr>
            <a:xfrm>
              <a:off x="317705" y="336867"/>
              <a:ext cx="1221965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/>
              </a:pPr>
              <a:r>
                <a:t>Деятель</a:t>
              </a:r>
            </a:p>
            <a:p>
              <a:pPr algn="ctr">
                <a:defRPr b="1"/>
              </a:pPr>
              <a:r>
                <a:t>ность</a:t>
              </a:r>
            </a:p>
          </p:txBody>
        </p:sp>
      </p:grpSp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84437" y="1704975"/>
            <a:ext cx="4240213" cy="5829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822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22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5" animBg="1" advAuto="0"/>
      <p:bldP spid="92" grpId="6" animBg="1" advAuto="0"/>
      <p:bldP spid="95" grpId="1" animBg="1" advAuto="0"/>
      <p:bldP spid="98" grpId="4" animBg="1" advAuto="0"/>
      <p:bldP spid="101" grpId="3" animBg="1" advAuto="0"/>
      <p:bldP spid="104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" y="323850"/>
            <a:ext cx="9156700" cy="974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59112" y="1287462"/>
            <a:ext cx="2592388" cy="296227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9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20925" y="4429125"/>
            <a:ext cx="4070350" cy="24511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0" name="image.jpeg" descr="image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9387" y="1287462"/>
            <a:ext cx="1871663" cy="297973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1" name="image.jpeg" descr="image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88125" y="1385887"/>
            <a:ext cx="1962150" cy="2881313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98700" y="433387"/>
            <a:ext cx="4297363" cy="1139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81137" y="1560512"/>
            <a:ext cx="6132513" cy="408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72225" y="3213100"/>
            <a:ext cx="2786063" cy="3444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8975" y="146050"/>
            <a:ext cx="9948863" cy="1712913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Работники ДОУ содействуют постепенному освоению техники  движений и разнообразных способах их выполнения в упражнениях :"/>
          <p:cNvSpPr txBox="1"/>
          <p:nvPr/>
        </p:nvSpPr>
        <p:spPr>
          <a:xfrm>
            <a:off x="45719" y="1619250"/>
            <a:ext cx="8944611" cy="70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 Работники ДОУ содействуют постепенному освоению техники  движений и разнообразных способах их выполнения в упражнениях :</a:t>
            </a:r>
          </a:p>
        </p:txBody>
      </p:sp>
      <p:pic>
        <p:nvPicPr>
          <p:cNvPr id="11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0975" y="2511425"/>
            <a:ext cx="6132513" cy="4071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C:\Users\МвидеоПК\Desktop\работа\фото\DSCN2524.JPG" descr="C:\Users\МвидеоПК\Desktop\работа\фото\DSCN25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312" y="1285875"/>
            <a:ext cx="1857376" cy="200025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Формы работы с родителями"/>
          <p:cNvSpPr txBox="1"/>
          <p:nvPr/>
        </p:nvSpPr>
        <p:spPr>
          <a:xfrm>
            <a:off x="1617344" y="642937"/>
            <a:ext cx="6095745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C00000"/>
                </a:solidFill>
                <a:latin typeface="Monotype Corsiva"/>
                <a:ea typeface="Monotype Corsiva"/>
                <a:cs typeface="Monotype Corsiva"/>
                <a:sym typeface="Monotype Corsiva"/>
              </a:defRPr>
            </a:lvl1pPr>
          </a:lstStyle>
          <a:p>
            <a:r>
              <a:t>Формы работы с родителями</a:t>
            </a:r>
          </a:p>
        </p:txBody>
      </p:sp>
      <p:sp>
        <p:nvSpPr>
          <p:cNvPr id="123" name="-    Консультация для родителей…"/>
          <p:cNvSpPr txBox="1"/>
          <p:nvPr/>
        </p:nvSpPr>
        <p:spPr>
          <a:xfrm>
            <a:off x="2188845" y="1857375"/>
            <a:ext cx="6409373" cy="2478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   </a:t>
            </a:r>
            <a:r>
              <a:rPr sz="2400"/>
              <a:t>-  </a:t>
            </a:r>
            <a:r>
              <a:rPr sz="2400" b="1"/>
              <a:t>  Консультация для родителей</a:t>
            </a:r>
          </a:p>
          <a:p>
            <a:pPr>
              <a:defRPr sz="2400" b="1"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   -    Рекомендации для родителей</a:t>
            </a:r>
          </a:p>
          <a:p>
            <a:pPr>
              <a:defRPr sz="2400" b="1"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   -  Родительское собрание  </a:t>
            </a:r>
          </a:p>
          <a:p>
            <a:pPr>
              <a:defRPr sz="2400" b="1"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   -Привлечение родителей и детей к участию в спортивных праздниках «Лыжня России», «Кросс нации» </a:t>
            </a:r>
          </a:p>
          <a:p>
            <a:pPr>
              <a:defRPr sz="2400" b="1"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   -Проведение праздников и развлечений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74725" y="-328613"/>
            <a:ext cx="10923588" cy="2084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950" y="1671637"/>
            <a:ext cx="1474788" cy="885826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избегайте раздражений, команд , невыполнимых обещаний;"/>
          <p:cNvSpPr txBox="1"/>
          <p:nvPr/>
        </p:nvSpPr>
        <p:spPr>
          <a:xfrm>
            <a:off x="1379219" y="1946275"/>
            <a:ext cx="7539674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избегайте раздражений, команд , невыполнимых обещаний;</a:t>
            </a:r>
          </a:p>
        </p:txBody>
      </p:sp>
      <p:pic>
        <p:nvPicPr>
          <p:cNvPr id="12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587" y="2435225"/>
            <a:ext cx="1476376" cy="849313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не говорите: «Я тебя не люблю», « Ты плохой, отстань»,…"/>
          <p:cNvSpPr txBox="1"/>
          <p:nvPr/>
        </p:nvSpPr>
        <p:spPr>
          <a:xfrm>
            <a:off x="1517332" y="2600325"/>
            <a:ext cx="7257098" cy="100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не говорите: «Я тебя не люблю», « Ты плохой, отстань», </a:t>
            </a:r>
          </a:p>
          <a:p>
            <a:r>
              <a:t>« Ты мне надоел»;</a:t>
            </a:r>
          </a:p>
        </p:txBody>
      </p:sp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587" y="3284537"/>
            <a:ext cx="1476376" cy="847726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не делайте за ребенка то, что он может сделать сам;"/>
          <p:cNvSpPr txBox="1"/>
          <p:nvPr/>
        </p:nvSpPr>
        <p:spPr>
          <a:xfrm>
            <a:off x="1517332" y="3524250"/>
            <a:ext cx="7401561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не делайте за ребенка то, что он может сделать сам;</a:t>
            </a:r>
          </a:p>
        </p:txBody>
      </p:sp>
      <p:pic>
        <p:nvPicPr>
          <p:cNvPr id="13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012" y="3284537"/>
            <a:ext cx="1474788" cy="847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587" y="4132262"/>
            <a:ext cx="1476376" cy="84931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придерживайтесь единства в требованиях к ребенку;"/>
          <p:cNvSpPr txBox="1"/>
          <p:nvPr/>
        </p:nvSpPr>
        <p:spPr>
          <a:xfrm>
            <a:off x="1618932" y="4371975"/>
            <a:ext cx="6436361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придерживайтесь единства в требованиях к ребенку;</a:t>
            </a:r>
          </a:p>
        </p:txBody>
      </p:sp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3987" y="5133975"/>
            <a:ext cx="1476376" cy="849313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старайтесь больше проводить время с ребенком в совместных играх  и творческой деятельности."/>
          <p:cNvSpPr txBox="1"/>
          <p:nvPr/>
        </p:nvSpPr>
        <p:spPr>
          <a:xfrm>
            <a:off x="1685607" y="5373687"/>
            <a:ext cx="7017386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старайтесь больше проводить время с ребенком в совместных играх  и творческой деятельности.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Поток">
  <a:themeElements>
    <a:clrScheme name="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Поток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Поток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Картотека</vt:lpstr>
      <vt:lpstr>Передвижной журнал для родителей и педагогов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1</cp:revision>
  <dcterms:modified xsi:type="dcterms:W3CDTF">2020-04-04T15:09:29Z</dcterms:modified>
</cp:coreProperties>
</file>